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71" r:id="rId2"/>
    <p:sldId id="257" r:id="rId3"/>
    <p:sldId id="277" r:id="rId4"/>
    <p:sldId id="278" r:id="rId5"/>
    <p:sldId id="279" r:id="rId6"/>
    <p:sldId id="280" r:id="rId7"/>
    <p:sldId id="281" r:id="rId8"/>
    <p:sldId id="282" r:id="rId9"/>
    <p:sldId id="258" r:id="rId10"/>
    <p:sldId id="272" r:id="rId11"/>
    <p:sldId id="273" r:id="rId12"/>
    <p:sldId id="274" r:id="rId13"/>
    <p:sldId id="275" r:id="rId14"/>
    <p:sldId id="276"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4DB1"/>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1" d="100"/>
          <a:sy n="71" d="100"/>
        </p:scale>
        <p:origin x="69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3C97CB-DC86-4930-A794-2EA459B21DA9}"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3812448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3C97CB-DC86-4930-A794-2EA459B21DA9}"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1612471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3C97CB-DC86-4930-A794-2EA459B21DA9}"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2492362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3C97CB-DC86-4930-A794-2EA459B21DA9}"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343915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3C97CB-DC86-4930-A794-2EA459B21DA9}" type="datetimeFigureOut">
              <a:rPr lang="en-US" smtClean="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1978144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03C97CB-DC86-4930-A794-2EA459B21DA9}"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3989353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3C97CB-DC86-4930-A794-2EA459B21DA9}" type="datetimeFigureOut">
              <a:rPr lang="en-US" smtClean="0"/>
              <a:t>8/20/2024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3630014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03C97CB-DC86-4930-A794-2EA459B21DA9}" type="datetimeFigureOut">
              <a:rPr lang="en-US" smtClean="0"/>
              <a:t>8/20/2024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1178306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3C97CB-DC86-4930-A794-2EA459B21DA9}" type="datetimeFigureOut">
              <a:rPr lang="en-US" smtClean="0"/>
              <a:t>8/20/2024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534960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3C97CB-DC86-4930-A794-2EA459B21DA9}"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158787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3C97CB-DC86-4930-A794-2EA459B21DA9}" type="datetimeFigureOut">
              <a:rPr lang="en-US" smtClean="0"/>
              <a:t>8/20/2024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C26ABE-8875-46AB-A19F-053A9F2EC50C}" type="slidenum">
              <a:rPr lang="en-US" smtClean="0"/>
              <a:t>‹#›</a:t>
            </a:fld>
            <a:endParaRPr lang="en-US"/>
          </a:p>
        </p:txBody>
      </p:sp>
    </p:spTree>
    <p:extLst>
      <p:ext uri="{BB962C8B-B14F-4D97-AF65-F5344CB8AC3E}">
        <p14:creationId xmlns:p14="http://schemas.microsoft.com/office/powerpoint/2010/main" val="3009427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3C97CB-DC86-4930-A794-2EA459B21DA9}" type="datetimeFigureOut">
              <a:rPr lang="en-US" smtClean="0"/>
              <a:t>8/20/2024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26ABE-8875-46AB-A19F-053A9F2EC50C}" type="slidenum">
              <a:rPr lang="en-US" smtClean="0"/>
              <a:t>‹#›</a:t>
            </a:fld>
            <a:endParaRPr lang="en-US"/>
          </a:p>
        </p:txBody>
      </p:sp>
    </p:spTree>
    <p:extLst>
      <p:ext uri="{BB962C8B-B14F-4D97-AF65-F5344CB8AC3E}">
        <p14:creationId xmlns:p14="http://schemas.microsoft.com/office/powerpoint/2010/main" val="6002973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psprint.com/catalogs" TargetMode="External"/><Relationship Id="rId2" Type="http://schemas.openxmlformats.org/officeDocument/2006/relationships/hyperlink" Target="https://www.psprint.com/postcards/category"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www.psprint.com/greeting-card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998164" y="2494940"/>
            <a:ext cx="5702639" cy="1477328"/>
          </a:xfrm>
          <a:prstGeom prst="rect">
            <a:avLst/>
          </a:prstGeom>
          <a:noFill/>
        </p:spPr>
        <p:txBody>
          <a:bodyPr wrap="square" rtlCol="0">
            <a:spAutoFit/>
          </a:bodyPr>
          <a:lstStyle/>
          <a:p>
            <a:r>
              <a:rPr lang="en-US" sz="4500" b="1" dirty="0"/>
              <a:t>G   r   </a:t>
            </a:r>
            <a:r>
              <a:rPr lang="en-US" sz="4500" b="1" dirty="0" smtClean="0"/>
              <a:t>a   </a:t>
            </a:r>
            <a:r>
              <a:rPr lang="en-US" sz="4500" b="1" dirty="0">
                <a:solidFill>
                  <a:srgbClr val="FF0000"/>
                </a:solidFill>
              </a:rPr>
              <a:t>p   h  </a:t>
            </a:r>
            <a:r>
              <a:rPr lang="en-US" sz="4500" b="1" dirty="0" err="1">
                <a:solidFill>
                  <a:srgbClr val="FF0000"/>
                </a:solidFill>
              </a:rPr>
              <a:t>i</a:t>
            </a:r>
            <a:r>
              <a:rPr lang="en-US" sz="4500" b="1" dirty="0">
                <a:solidFill>
                  <a:srgbClr val="FF0000"/>
                </a:solidFill>
              </a:rPr>
              <a:t>   c</a:t>
            </a:r>
          </a:p>
          <a:p>
            <a:r>
              <a:rPr lang="en-US" sz="4500" b="1" dirty="0">
                <a:solidFill>
                  <a:schemeClr val="bg1"/>
                </a:solidFill>
              </a:rPr>
              <a:t>                 </a:t>
            </a:r>
            <a:r>
              <a:rPr lang="en-US" sz="4500" b="1" dirty="0">
                <a:solidFill>
                  <a:srgbClr val="00B050"/>
                </a:solidFill>
              </a:rPr>
              <a:t>D  e  s  </a:t>
            </a:r>
            <a:r>
              <a:rPr lang="en-US" sz="4500" b="1" dirty="0" err="1">
                <a:solidFill>
                  <a:schemeClr val="accent1">
                    <a:lumMod val="75000"/>
                  </a:schemeClr>
                </a:solidFill>
              </a:rPr>
              <a:t>i</a:t>
            </a:r>
            <a:r>
              <a:rPr lang="en-US" sz="4500" b="1" dirty="0">
                <a:solidFill>
                  <a:schemeClr val="accent1">
                    <a:lumMod val="75000"/>
                  </a:schemeClr>
                </a:solidFill>
              </a:rPr>
              <a:t>  g  n</a:t>
            </a:r>
          </a:p>
        </p:txBody>
      </p:sp>
    </p:spTree>
    <p:extLst>
      <p:ext uri="{BB962C8B-B14F-4D97-AF65-F5344CB8AC3E}">
        <p14:creationId xmlns:p14="http://schemas.microsoft.com/office/powerpoint/2010/main" val="37372819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31" y="844062"/>
            <a:ext cx="11254154" cy="5458263"/>
          </a:xfrm>
          <a:prstGeom prst="rect">
            <a:avLst/>
          </a:prstGeom>
        </p:spPr>
      </p:pic>
    </p:spTree>
    <p:extLst>
      <p:ext uri="{BB962C8B-B14F-4D97-AF65-F5344CB8AC3E}">
        <p14:creationId xmlns:p14="http://schemas.microsoft.com/office/powerpoint/2010/main" val="2179550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82" y="112543"/>
            <a:ext cx="11962501" cy="6611814"/>
          </a:xfrm>
          <a:prstGeom prst="rect">
            <a:avLst/>
          </a:prstGeom>
        </p:spPr>
      </p:pic>
    </p:spTree>
    <p:extLst>
      <p:ext uri="{BB962C8B-B14F-4D97-AF65-F5344CB8AC3E}">
        <p14:creationId xmlns:p14="http://schemas.microsoft.com/office/powerpoint/2010/main" val="14674237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2584"/>
            <a:ext cx="10515600" cy="675884"/>
          </a:xfrm>
        </p:spPr>
        <p:txBody>
          <a:bodyPr>
            <a:normAutofit fontScale="90000"/>
          </a:bodyPr>
          <a:lstStyle/>
          <a:p>
            <a:r>
              <a:rPr lang="en-US" b="1" dirty="0"/>
              <a:t>When should you use raster or vector</a:t>
            </a:r>
            <a:r>
              <a:rPr lang="en-US" b="1" dirty="0" smtClean="0"/>
              <a:t>?</a:t>
            </a:r>
            <a:endParaRPr lang="en-US" dirty="0"/>
          </a:p>
        </p:txBody>
      </p:sp>
      <p:sp>
        <p:nvSpPr>
          <p:cNvPr id="3" name="Content Placeholder 2"/>
          <p:cNvSpPr>
            <a:spLocks noGrp="1"/>
          </p:cNvSpPr>
          <p:nvPr>
            <p:ph idx="1"/>
          </p:nvPr>
        </p:nvSpPr>
        <p:spPr>
          <a:xfrm>
            <a:off x="838200" y="1561514"/>
            <a:ext cx="10515600" cy="4742058"/>
          </a:xfrm>
        </p:spPr>
        <p:txBody>
          <a:bodyPr>
            <a:normAutofit lnSpcReduction="10000"/>
          </a:bodyPr>
          <a:lstStyle/>
          <a:p>
            <a:r>
              <a:rPr lang="en-US" b="1" dirty="0"/>
              <a:t>Raster images are best for photos, while vectors are best for logos, illustrations, engravings, etchings, product artwork, signage, and embroidery. Some liken raster images to paintings and vectors to drawing; if your project requires complex color blends, such as in painting, raster is the preferred format; if your project requires scalable shapes and solid colors, such as in drawing, vector is the best choice</a:t>
            </a:r>
            <a:r>
              <a:rPr lang="en-US" b="1" dirty="0" smtClean="0"/>
              <a:t>.</a:t>
            </a:r>
          </a:p>
          <a:p>
            <a:r>
              <a:rPr lang="en-US" b="1" dirty="0"/>
              <a:t>Many projects combine raster and vector images together: a brochure, for example, might include a corporate logo (vector) and a photo of happy customers (raster) – often coupled in layout software such as InDesign or </a:t>
            </a:r>
            <a:r>
              <a:rPr lang="en-US" b="1" dirty="0" err="1"/>
              <a:t>QuarkXpress</a:t>
            </a:r>
            <a:r>
              <a:rPr lang="en-US" b="1" dirty="0"/>
              <a:t> (though Illustrator and Photoshop can also be used to pair raster and vector images).</a:t>
            </a:r>
            <a:endParaRPr lang="en-US" dirty="0"/>
          </a:p>
        </p:txBody>
      </p:sp>
    </p:spTree>
    <p:extLst>
      <p:ext uri="{BB962C8B-B14F-4D97-AF65-F5344CB8AC3E}">
        <p14:creationId xmlns:p14="http://schemas.microsoft.com/office/powerpoint/2010/main" val="5817073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098" y="604912"/>
            <a:ext cx="11563644" cy="1477328"/>
          </a:xfrm>
          <a:prstGeom prst="rect">
            <a:avLst/>
          </a:prstGeom>
        </p:spPr>
        <p:txBody>
          <a:bodyPr wrap="square">
            <a:spAutoFit/>
          </a:bodyPr>
          <a:lstStyle/>
          <a:p>
            <a:r>
              <a:rPr lang="en-US" b="1" dirty="0">
                <a:solidFill>
                  <a:srgbClr val="333333"/>
                </a:solidFill>
                <a:latin typeface="inherit"/>
              </a:rPr>
              <a:t>Other examples include </a:t>
            </a:r>
            <a:r>
              <a:rPr lang="en-US" b="1" u="sng" dirty="0">
                <a:solidFill>
                  <a:srgbClr val="333333"/>
                </a:solidFill>
                <a:latin typeface="inherit"/>
                <a:hlinkClick r:id="rId2"/>
              </a:rPr>
              <a:t>printing postcards </a:t>
            </a:r>
            <a:r>
              <a:rPr lang="en-US" b="1" dirty="0">
                <a:solidFill>
                  <a:srgbClr val="333333"/>
                </a:solidFill>
                <a:latin typeface="inherit"/>
              </a:rPr>
              <a:t>that feature an illustrated background (vector) with a foreground photo (raster), </a:t>
            </a:r>
            <a:r>
              <a:rPr lang="en-US" b="1" u="sng" dirty="0">
                <a:solidFill>
                  <a:srgbClr val="333333"/>
                </a:solidFill>
                <a:latin typeface="inherit"/>
                <a:hlinkClick r:id="rId3"/>
              </a:rPr>
              <a:t>online catalog printing </a:t>
            </a:r>
            <a:r>
              <a:rPr lang="en-US" b="1" dirty="0">
                <a:solidFill>
                  <a:srgbClr val="333333"/>
                </a:solidFill>
                <a:latin typeface="inherit"/>
              </a:rPr>
              <a:t>that features scalable product information tables vector) alongside product images (raster), and </a:t>
            </a:r>
            <a:r>
              <a:rPr lang="en-US" b="1" u="sng" dirty="0">
                <a:solidFill>
                  <a:srgbClr val="333333"/>
                </a:solidFill>
                <a:latin typeface="inherit"/>
                <a:hlinkClick r:id="rId4"/>
              </a:rPr>
              <a:t>business greeting card printing </a:t>
            </a:r>
            <a:r>
              <a:rPr lang="en-US" b="1" dirty="0">
                <a:solidFill>
                  <a:srgbClr val="333333"/>
                </a:solidFill>
                <a:latin typeface="inherit"/>
              </a:rPr>
              <a:t>that combines corporate logos (vectors) with photos (</a:t>
            </a:r>
            <a:r>
              <a:rPr lang="en-US" b="1" dirty="0" err="1">
                <a:solidFill>
                  <a:srgbClr val="333333"/>
                </a:solidFill>
                <a:latin typeface="inherit"/>
              </a:rPr>
              <a:t>rasters</a:t>
            </a:r>
            <a:r>
              <a:rPr lang="en-US" b="1" dirty="0" smtClean="0">
                <a:solidFill>
                  <a:srgbClr val="333333"/>
                </a:solidFill>
                <a:latin typeface="inherit"/>
              </a:rPr>
              <a:t>).</a:t>
            </a:r>
          </a:p>
          <a:p>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56" y="1786598"/>
            <a:ext cx="11336295" cy="4825218"/>
          </a:xfrm>
          <a:prstGeom prst="rect">
            <a:avLst/>
          </a:prstGeom>
        </p:spPr>
      </p:pic>
    </p:spTree>
    <p:extLst>
      <p:ext uri="{BB962C8B-B14F-4D97-AF65-F5344CB8AC3E}">
        <p14:creationId xmlns:p14="http://schemas.microsoft.com/office/powerpoint/2010/main" val="42813743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09" y="647114"/>
            <a:ext cx="11947630" cy="5598941"/>
          </a:xfrm>
          <a:prstGeom prst="rect">
            <a:avLst/>
          </a:prstGeom>
        </p:spPr>
      </p:pic>
    </p:spTree>
    <p:extLst>
      <p:ext uri="{BB962C8B-B14F-4D97-AF65-F5344CB8AC3E}">
        <p14:creationId xmlns:p14="http://schemas.microsoft.com/office/powerpoint/2010/main" val="1806457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Rectangle 6"/>
          <p:cNvSpPr/>
          <p:nvPr/>
        </p:nvSpPr>
        <p:spPr>
          <a:xfrm>
            <a:off x="2683498" y="1076423"/>
            <a:ext cx="6773159" cy="7070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5400" dirty="0">
                <a:solidFill>
                  <a:schemeClr val="bg2">
                    <a:lumMod val="25000"/>
                  </a:schemeClr>
                </a:solidFill>
              </a:rPr>
              <a:t>Workplace</a:t>
            </a:r>
          </a:p>
        </p:txBody>
      </p:sp>
      <p:sp>
        <p:nvSpPr>
          <p:cNvPr id="2" name="TextBox 1"/>
          <p:cNvSpPr txBox="1"/>
          <p:nvPr/>
        </p:nvSpPr>
        <p:spPr>
          <a:xfrm>
            <a:off x="2236763" y="2091598"/>
            <a:ext cx="7877908" cy="3447098"/>
          </a:xfrm>
          <a:prstGeom prst="rect">
            <a:avLst/>
          </a:prstGeom>
          <a:noFill/>
        </p:spPr>
        <p:txBody>
          <a:bodyPr wrap="square" rtlCol="0">
            <a:spAutoFit/>
          </a:bodyPr>
          <a:lstStyle/>
          <a:p>
            <a:r>
              <a:rPr lang="en-US" dirty="0"/>
              <a:t/>
            </a:r>
            <a:br>
              <a:rPr lang="en-US" dirty="0"/>
            </a:br>
            <a:r>
              <a:rPr lang="en-US" sz="4000" dirty="0">
                <a:solidFill>
                  <a:srgbClr val="FF0000"/>
                </a:solidFill>
              </a:rPr>
              <a:t>Many of these workers are employed in specialized design services, publishing, or advertising, public relations, and related services industries. </a:t>
            </a:r>
          </a:p>
        </p:txBody>
      </p:sp>
    </p:spTree>
    <p:extLst>
      <p:ext uri="{BB962C8B-B14F-4D97-AF65-F5344CB8AC3E}">
        <p14:creationId xmlns:p14="http://schemas.microsoft.com/office/powerpoint/2010/main" val="292403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Software For Graphic Design</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152650" y="2900958"/>
            <a:ext cx="3886200" cy="2185988"/>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19874" y="2900958"/>
            <a:ext cx="4157399" cy="2185987"/>
          </a:xfrm>
        </p:spPr>
      </p:pic>
    </p:spTree>
    <p:extLst>
      <p:ext uri="{BB962C8B-B14F-4D97-AF65-F5344CB8AC3E}">
        <p14:creationId xmlns:p14="http://schemas.microsoft.com/office/powerpoint/2010/main" val="321688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8356" y="766526"/>
            <a:ext cx="7886700" cy="994172"/>
          </a:xfrm>
        </p:spPr>
        <p:txBody>
          <a:bodyPr/>
          <a:lstStyle/>
          <a:p>
            <a:pPr algn="ctr"/>
            <a:r>
              <a:rPr lang="en-US" dirty="0" smtClean="0"/>
              <a:t>What we learn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flipH="1" flipV="1">
            <a:off x="5406629" y="4396533"/>
            <a:ext cx="1830825" cy="1845241"/>
          </a:xfrm>
          <a:prstGeom prst="rect">
            <a:avLst/>
          </a:prstGeom>
        </p:spPr>
      </p:pic>
      <p:cxnSp>
        <p:nvCxnSpPr>
          <p:cNvPr id="7" name="Straight Connector 6"/>
          <p:cNvCxnSpPr/>
          <p:nvPr/>
        </p:nvCxnSpPr>
        <p:spPr>
          <a:xfrm>
            <a:off x="4188620" y="1703785"/>
            <a:ext cx="3629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49228" y="1703785"/>
            <a:ext cx="5364956" cy="553998"/>
          </a:xfrm>
          <a:prstGeom prst="rect">
            <a:avLst/>
          </a:prstGeom>
          <a:noFill/>
        </p:spPr>
        <p:txBody>
          <a:bodyPr wrap="square" rtlCol="0">
            <a:spAutoFit/>
          </a:bodyPr>
          <a:lstStyle/>
          <a:p>
            <a:pPr algn="ctr"/>
            <a:r>
              <a:rPr lang="en-US" sz="3000" dirty="0"/>
              <a:t>Logo Design </a:t>
            </a:r>
          </a:p>
        </p:txBody>
      </p:sp>
      <p:sp>
        <p:nvSpPr>
          <p:cNvPr id="9" name="TextBox 8"/>
          <p:cNvSpPr txBox="1"/>
          <p:nvPr/>
        </p:nvSpPr>
        <p:spPr>
          <a:xfrm>
            <a:off x="3709988" y="2305542"/>
            <a:ext cx="4843463" cy="415498"/>
          </a:xfrm>
          <a:prstGeom prst="rect">
            <a:avLst/>
          </a:prstGeom>
          <a:noFill/>
        </p:spPr>
        <p:txBody>
          <a:bodyPr wrap="square" rtlCol="0">
            <a:spAutoFit/>
          </a:bodyPr>
          <a:lstStyle/>
          <a:p>
            <a:pPr algn="ctr"/>
            <a:r>
              <a:rPr lang="en-US" sz="2100" b="1" dirty="0"/>
              <a:t>What is Logo Design?</a:t>
            </a:r>
          </a:p>
        </p:txBody>
      </p:sp>
      <p:sp>
        <p:nvSpPr>
          <p:cNvPr id="10" name="TextBox 9"/>
          <p:cNvSpPr txBox="1"/>
          <p:nvPr/>
        </p:nvSpPr>
        <p:spPr>
          <a:xfrm>
            <a:off x="1924050" y="2803923"/>
            <a:ext cx="8172450" cy="1384995"/>
          </a:xfrm>
          <a:prstGeom prst="rect">
            <a:avLst/>
          </a:prstGeom>
          <a:noFill/>
        </p:spPr>
        <p:txBody>
          <a:bodyPr wrap="square" rtlCol="0">
            <a:spAutoFit/>
          </a:bodyPr>
          <a:lstStyle/>
          <a:p>
            <a:pPr algn="ctr"/>
            <a:r>
              <a:rPr lang="en-US" sz="2100" dirty="0"/>
              <a:t>With logo design, you have a visual communication tool to help you get your message across to the audience. Logos are composed of text, color, shape, and illustrations. It serves as a self-explanatory image that people can use to connect with your brand.</a:t>
            </a:r>
          </a:p>
        </p:txBody>
      </p:sp>
    </p:spTree>
    <p:extLst>
      <p:ext uri="{BB962C8B-B14F-4D97-AF65-F5344CB8AC3E}">
        <p14:creationId xmlns:p14="http://schemas.microsoft.com/office/powerpoint/2010/main" val="428560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02745" y="1000127"/>
            <a:ext cx="6157913" cy="646331"/>
          </a:xfrm>
          <a:prstGeom prst="rect">
            <a:avLst/>
          </a:prstGeom>
          <a:noFill/>
        </p:spPr>
        <p:txBody>
          <a:bodyPr wrap="square" rtlCol="0">
            <a:spAutoFit/>
          </a:bodyPr>
          <a:lstStyle/>
          <a:p>
            <a:pPr algn="ctr"/>
            <a:r>
              <a:rPr lang="en-US" sz="3600" dirty="0"/>
              <a:t>Business Card Design</a:t>
            </a:r>
          </a:p>
        </p:txBody>
      </p:sp>
      <p:cxnSp>
        <p:nvCxnSpPr>
          <p:cNvPr id="7" name="Straight Connector 6"/>
          <p:cNvCxnSpPr/>
          <p:nvPr/>
        </p:nvCxnSpPr>
        <p:spPr>
          <a:xfrm>
            <a:off x="3352801" y="1850231"/>
            <a:ext cx="50220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005" y="2077091"/>
            <a:ext cx="3824670" cy="3290039"/>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7519" y="2077090"/>
            <a:ext cx="4040580" cy="3290039"/>
          </a:xfrm>
          <a:prstGeom prst="rect">
            <a:avLst/>
          </a:prstGeom>
        </p:spPr>
      </p:pic>
    </p:spTree>
    <p:extLst>
      <p:ext uri="{BB962C8B-B14F-4D97-AF65-F5344CB8AC3E}">
        <p14:creationId xmlns:p14="http://schemas.microsoft.com/office/powerpoint/2010/main" val="308948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Flyer Design</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21297" y="2671764"/>
            <a:ext cx="4221822" cy="3377456"/>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66698" y="2671764"/>
            <a:ext cx="4323813" cy="3377456"/>
          </a:xfrm>
        </p:spPr>
      </p:pic>
      <p:cxnSp>
        <p:nvCxnSpPr>
          <p:cNvPr id="8" name="Straight Connector 7"/>
          <p:cNvCxnSpPr/>
          <p:nvPr/>
        </p:nvCxnSpPr>
        <p:spPr>
          <a:xfrm>
            <a:off x="3988594" y="2125266"/>
            <a:ext cx="41648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5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4068"/>
            <a:ext cx="12192000" cy="6858000"/>
            <a:chOff x="0" y="14068"/>
            <a:chExt cx="12192000" cy="6858000"/>
          </a:xfrm>
          <a:blipFill dpi="0" rotWithShape="1">
            <a:blip r:embed="rId2">
              <a:alphaModFix amt="78000"/>
            </a:blip>
            <a:srcRect/>
            <a:stretch>
              <a:fillRect/>
            </a:stretch>
          </a:blipFill>
        </p:grpSpPr>
        <p:sp>
          <p:nvSpPr>
            <p:cNvPr id="6" name="Rectangle 5"/>
            <p:cNvSpPr/>
            <p:nvPr/>
          </p:nvSpPr>
          <p:spPr>
            <a:xfrm>
              <a:off x="0" y="14068"/>
              <a:ext cx="12192000" cy="6858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TextBox 6"/>
            <p:cNvSpPr txBox="1"/>
            <p:nvPr/>
          </p:nvSpPr>
          <p:spPr>
            <a:xfrm>
              <a:off x="5781822" y="1210011"/>
              <a:ext cx="5966460" cy="715581"/>
            </a:xfrm>
            <a:prstGeom prst="rect">
              <a:avLst/>
            </a:prstGeom>
            <a:grpFill/>
          </p:spPr>
          <p:txBody>
            <a:bodyPr wrap="square" rtlCol="0">
              <a:spAutoFit/>
            </a:bodyPr>
            <a:lstStyle/>
            <a:p>
              <a:r>
                <a:rPr lang="en-US" sz="4050" b="1" dirty="0">
                  <a:solidFill>
                    <a:schemeClr val="bg1"/>
                  </a:solidFill>
                </a:rPr>
                <a:t>What is Graphic </a:t>
              </a:r>
              <a:r>
                <a:rPr lang="en-US" sz="4050" b="1" dirty="0" smtClean="0">
                  <a:solidFill>
                    <a:schemeClr val="bg1"/>
                  </a:solidFill>
                </a:rPr>
                <a:t>Design?</a:t>
              </a:r>
              <a:endParaRPr lang="en-US" sz="4050" b="1" dirty="0">
                <a:solidFill>
                  <a:schemeClr val="bg1"/>
                </a:solidFill>
              </a:endParaRPr>
            </a:p>
          </p:txBody>
        </p:sp>
        <p:sp>
          <p:nvSpPr>
            <p:cNvPr id="8" name="TextBox 7"/>
            <p:cNvSpPr txBox="1"/>
            <p:nvPr/>
          </p:nvSpPr>
          <p:spPr>
            <a:xfrm>
              <a:off x="5781822" y="2090172"/>
              <a:ext cx="6234587" cy="4401205"/>
            </a:xfrm>
            <a:prstGeom prst="rect">
              <a:avLst/>
            </a:prstGeom>
            <a:grpFill/>
          </p:spPr>
          <p:txBody>
            <a:bodyPr wrap="square" rtlCol="0">
              <a:spAutoFit/>
            </a:bodyPr>
            <a:lstStyle/>
            <a:p>
              <a:pPr algn="ctr"/>
              <a:r>
                <a:rPr lang="en-US" sz="4000" dirty="0">
                  <a:solidFill>
                    <a:srgbClr val="FFFF00"/>
                  </a:solidFill>
                </a:rPr>
                <a:t>Graphic design is a visual communication discipline that combines art and technique. Its goal is to generate aesthetic expressions of different concepts and messages.</a:t>
              </a:r>
              <a:endParaRPr lang="en-US" sz="4000" b="1" dirty="0">
                <a:solidFill>
                  <a:srgbClr val="FFFF00"/>
                </a:solidFill>
              </a:endParaRPr>
            </a:p>
          </p:txBody>
        </p:sp>
      </p:grpSp>
    </p:spTree>
    <p:extLst>
      <p:ext uri="{BB962C8B-B14F-4D97-AF65-F5344CB8AC3E}">
        <p14:creationId xmlns:p14="http://schemas.microsoft.com/office/powerpoint/2010/main" val="227734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Ai Portrait</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15942" y="2319593"/>
            <a:ext cx="3214475" cy="3857370"/>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56650" y="2319593"/>
            <a:ext cx="3958152" cy="3912768"/>
          </a:xfrm>
        </p:spPr>
      </p:pic>
      <p:cxnSp>
        <p:nvCxnSpPr>
          <p:cNvPr id="8" name="Straight Connector 7"/>
          <p:cNvCxnSpPr/>
          <p:nvPr/>
        </p:nvCxnSpPr>
        <p:spPr>
          <a:xfrm>
            <a:off x="3917158" y="2035969"/>
            <a:ext cx="4193381" cy="7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05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74158" y="957262"/>
            <a:ext cx="5907881" cy="553998"/>
          </a:xfrm>
          <a:prstGeom prst="rect">
            <a:avLst/>
          </a:prstGeom>
          <a:noFill/>
        </p:spPr>
        <p:txBody>
          <a:bodyPr wrap="square" rtlCol="0">
            <a:spAutoFit/>
          </a:bodyPr>
          <a:lstStyle/>
          <a:p>
            <a:pPr algn="ctr"/>
            <a:r>
              <a:rPr lang="en-US" sz="3000" dirty="0"/>
              <a:t>Image Retouch</a:t>
            </a:r>
          </a:p>
        </p:txBody>
      </p:sp>
      <p:cxnSp>
        <p:nvCxnSpPr>
          <p:cNvPr id="7" name="Straight Connector 6"/>
          <p:cNvCxnSpPr/>
          <p:nvPr/>
        </p:nvCxnSpPr>
        <p:spPr>
          <a:xfrm>
            <a:off x="3960020" y="1585913"/>
            <a:ext cx="35218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81376" y="1585914"/>
            <a:ext cx="4836319" cy="461665"/>
          </a:xfrm>
          <a:prstGeom prst="rect">
            <a:avLst/>
          </a:prstGeom>
          <a:noFill/>
        </p:spPr>
        <p:txBody>
          <a:bodyPr wrap="square" rtlCol="0">
            <a:spAutoFit/>
          </a:bodyPr>
          <a:lstStyle/>
          <a:p>
            <a:pPr algn="ctr"/>
            <a:r>
              <a:rPr lang="en-US" sz="2400" dirty="0"/>
              <a:t>What is image retouching?</a:t>
            </a:r>
          </a:p>
        </p:txBody>
      </p:sp>
      <p:sp>
        <p:nvSpPr>
          <p:cNvPr id="9" name="TextBox 8"/>
          <p:cNvSpPr txBox="1"/>
          <p:nvPr/>
        </p:nvSpPr>
        <p:spPr>
          <a:xfrm>
            <a:off x="1988345" y="2300289"/>
            <a:ext cx="8093868" cy="1200329"/>
          </a:xfrm>
          <a:prstGeom prst="rect">
            <a:avLst/>
          </a:prstGeom>
          <a:noFill/>
        </p:spPr>
        <p:txBody>
          <a:bodyPr wrap="square" rtlCol="0">
            <a:spAutoFit/>
          </a:bodyPr>
          <a:lstStyle/>
          <a:p>
            <a:pPr algn="ctr"/>
            <a:r>
              <a:rPr lang="en-US" b="1" dirty="0"/>
              <a:t>Retouching, or photo editing, is a set of manipulations performed on a digital image to improve it visually or to adjust its technical qualities. Basic retouching methods are resizing, color correction, shape adjustment, or defect removal. Photoshop is one of the most popular software programs used to edit images.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445" y="3500618"/>
            <a:ext cx="5390594" cy="3032210"/>
          </a:xfrm>
          <a:prstGeom prst="rect">
            <a:avLst/>
          </a:prstGeom>
        </p:spPr>
      </p:pic>
    </p:spTree>
    <p:extLst>
      <p:ext uri="{BB962C8B-B14F-4D97-AF65-F5344CB8AC3E}">
        <p14:creationId xmlns:p14="http://schemas.microsoft.com/office/powerpoint/2010/main" val="358297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1219" y="723589"/>
            <a:ext cx="3250406" cy="994172"/>
          </a:xfrm>
        </p:spPr>
        <p:txBody>
          <a:bodyPr>
            <a:normAutofit fontScale="90000"/>
          </a:bodyPr>
          <a:lstStyle/>
          <a:p>
            <a:pPr algn="ctr"/>
            <a:r>
              <a:rPr lang="en-US" b="1" dirty="0" smtClean="0"/>
              <a:t>Banner Design</a:t>
            </a:r>
            <a:endParaRPr lang="en-US" b="1" dirty="0"/>
          </a:p>
        </p:txBody>
      </p:sp>
      <p:cxnSp>
        <p:nvCxnSpPr>
          <p:cNvPr id="6" name="Straight Connector 5"/>
          <p:cNvCxnSpPr/>
          <p:nvPr/>
        </p:nvCxnSpPr>
        <p:spPr>
          <a:xfrm flipV="1">
            <a:off x="1956197" y="1551592"/>
            <a:ext cx="3693319" cy="10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382" y="2067538"/>
            <a:ext cx="4368899" cy="3160443"/>
          </a:xfrm>
          <a:prstGeom prst="rect">
            <a:avLst/>
          </a:prstGeom>
        </p:spPr>
      </p:pic>
      <p:sp>
        <p:nvSpPr>
          <p:cNvPr id="9" name="TextBox 8"/>
          <p:cNvSpPr txBox="1"/>
          <p:nvPr/>
        </p:nvSpPr>
        <p:spPr>
          <a:xfrm>
            <a:off x="6924676" y="857250"/>
            <a:ext cx="3821906" cy="646331"/>
          </a:xfrm>
          <a:prstGeom prst="rect">
            <a:avLst/>
          </a:prstGeom>
          <a:noFill/>
        </p:spPr>
        <p:txBody>
          <a:bodyPr wrap="square" rtlCol="0">
            <a:spAutoFit/>
          </a:bodyPr>
          <a:lstStyle/>
          <a:p>
            <a:r>
              <a:rPr lang="en-US" sz="3600" b="1" dirty="0"/>
              <a:t>Poster Design </a:t>
            </a:r>
          </a:p>
        </p:txBody>
      </p:sp>
      <p:cxnSp>
        <p:nvCxnSpPr>
          <p:cNvPr id="10" name="Straight Connector 9"/>
          <p:cNvCxnSpPr/>
          <p:nvPr/>
        </p:nvCxnSpPr>
        <p:spPr>
          <a:xfrm flipV="1">
            <a:off x="6324599" y="1540876"/>
            <a:ext cx="3693319" cy="10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3145" y="1717761"/>
            <a:ext cx="3133429" cy="4433427"/>
          </a:xfrm>
          <a:prstGeom prst="rect">
            <a:avLst/>
          </a:prstGeom>
        </p:spPr>
      </p:pic>
      <p:cxnSp>
        <p:nvCxnSpPr>
          <p:cNvPr id="13" name="Straight Connector 12"/>
          <p:cNvCxnSpPr/>
          <p:nvPr/>
        </p:nvCxnSpPr>
        <p:spPr>
          <a:xfrm>
            <a:off x="6074569" y="857250"/>
            <a:ext cx="0" cy="5143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92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06792"/>
            <a:ext cx="10515600" cy="1325563"/>
          </a:xfrm>
        </p:spPr>
        <p:txBody>
          <a:bodyPr/>
          <a:lstStyle/>
          <a:p>
            <a:pPr algn="ctr"/>
            <a:r>
              <a:rPr lang="en-US" dirty="0" smtClean="0"/>
              <a:t>Image Manipulation</a:t>
            </a:r>
            <a:endParaRPr lang="en-US" dirty="0"/>
          </a:p>
        </p:txBody>
      </p:sp>
      <p:grpSp>
        <p:nvGrpSpPr>
          <p:cNvPr id="12" name="Group 11"/>
          <p:cNvGrpSpPr/>
          <p:nvPr/>
        </p:nvGrpSpPr>
        <p:grpSpPr>
          <a:xfrm>
            <a:off x="1855564" y="1423159"/>
            <a:ext cx="8308181" cy="4381292"/>
            <a:chOff x="1984773" y="1472855"/>
            <a:chExt cx="8308181" cy="4381292"/>
          </a:xfrm>
        </p:grpSpPr>
        <p:cxnSp>
          <p:nvCxnSpPr>
            <p:cNvPr id="8" name="Straight Connector 7"/>
            <p:cNvCxnSpPr/>
            <p:nvPr/>
          </p:nvCxnSpPr>
          <p:spPr>
            <a:xfrm>
              <a:off x="3820715" y="1472855"/>
              <a:ext cx="45505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93403" y="1591855"/>
              <a:ext cx="6322219" cy="415498"/>
            </a:xfrm>
            <a:prstGeom prst="rect">
              <a:avLst/>
            </a:prstGeom>
            <a:noFill/>
          </p:spPr>
          <p:txBody>
            <a:bodyPr wrap="square" rtlCol="0">
              <a:spAutoFit/>
            </a:bodyPr>
            <a:lstStyle/>
            <a:p>
              <a:pPr algn="ctr"/>
              <a:r>
                <a:rPr lang="en-US" sz="2100" dirty="0"/>
                <a:t>What is image manipulation?</a:t>
              </a:r>
            </a:p>
          </p:txBody>
        </p:sp>
        <p:sp>
          <p:nvSpPr>
            <p:cNvPr id="10" name="TextBox 9"/>
            <p:cNvSpPr txBox="1"/>
            <p:nvPr/>
          </p:nvSpPr>
          <p:spPr>
            <a:xfrm>
              <a:off x="1984773" y="2007353"/>
              <a:ext cx="8308181" cy="830997"/>
            </a:xfrm>
            <a:prstGeom prst="rect">
              <a:avLst/>
            </a:prstGeom>
            <a:noFill/>
          </p:spPr>
          <p:txBody>
            <a:bodyPr wrap="square" rtlCol="0">
              <a:spAutoFit/>
            </a:bodyPr>
            <a:lstStyle/>
            <a:p>
              <a:pPr algn="ctr"/>
              <a:r>
                <a:rPr lang="en-US" sz="1600" b="1" dirty="0"/>
                <a:t>Photograph manipulation involves the transformation or alteration of a photograph. Some photograph manipulations are considered to be skillful artwork, while others are considered to be unethical practices, especially when used to deceive.</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505" y="2952534"/>
              <a:ext cx="7339966" cy="2901613"/>
            </a:xfrm>
            <a:prstGeom prst="rect">
              <a:avLst/>
            </a:prstGeom>
          </p:spPr>
        </p:pic>
      </p:grpSp>
    </p:spTree>
    <p:extLst>
      <p:ext uri="{BB962C8B-B14F-4D97-AF65-F5344CB8AC3E}">
        <p14:creationId xmlns:p14="http://schemas.microsoft.com/office/powerpoint/2010/main" val="320050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UI/UX</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152650" y="2643784"/>
            <a:ext cx="3886200" cy="2428875"/>
          </a:xfrm>
        </p:spPr>
      </p:pic>
      <p:sp>
        <p:nvSpPr>
          <p:cNvPr id="4" name="Content Placeholder 3"/>
          <p:cNvSpPr>
            <a:spLocks noGrp="1"/>
          </p:cNvSpPr>
          <p:nvPr>
            <p:ph sz="half" idx="2"/>
          </p:nvPr>
        </p:nvSpPr>
        <p:spPr>
          <a:xfrm>
            <a:off x="6153150" y="2643783"/>
            <a:ext cx="3886200" cy="3263504"/>
          </a:xfrm>
        </p:spPr>
        <p:txBody>
          <a:bodyPr>
            <a:normAutofit/>
          </a:bodyPr>
          <a:lstStyle/>
          <a:p>
            <a:r>
              <a:rPr lang="en-US" dirty="0" smtClean="0"/>
              <a:t>What is UX?</a:t>
            </a:r>
          </a:p>
          <a:p>
            <a:r>
              <a:rPr lang="en-US" sz="1350" dirty="0"/>
              <a:t>User experience design is the process of defining the experience a user would go through when interacting with a company, its services, and its products. Design decisions in UX design are often driven by research, data analysis, and test results rather than aesthetic preferences and opinions.</a:t>
            </a:r>
          </a:p>
          <a:p>
            <a:r>
              <a:rPr lang="en-US" dirty="0" smtClean="0"/>
              <a:t>What is UI?</a:t>
            </a:r>
          </a:p>
          <a:p>
            <a:r>
              <a:rPr lang="en-US" sz="1350" dirty="0"/>
              <a:t>In the industrial design field of human–computer interaction, a user interface is the space where interactions between humans and machines occur.</a:t>
            </a:r>
          </a:p>
        </p:txBody>
      </p:sp>
    </p:spTree>
    <p:extLst>
      <p:ext uri="{BB962C8B-B14F-4D97-AF65-F5344CB8AC3E}">
        <p14:creationId xmlns:p14="http://schemas.microsoft.com/office/powerpoint/2010/main" val="125025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57250"/>
            <a:ext cx="9144000" cy="5135880"/>
          </a:xfrm>
          <a:prstGeom prst="rect">
            <a:avLst/>
          </a:prstGeom>
        </p:spPr>
      </p:pic>
      <p:sp>
        <p:nvSpPr>
          <p:cNvPr id="7" name="TextBox 6"/>
          <p:cNvSpPr txBox="1"/>
          <p:nvPr/>
        </p:nvSpPr>
        <p:spPr>
          <a:xfrm>
            <a:off x="5030030" y="3030109"/>
            <a:ext cx="5908813" cy="923330"/>
          </a:xfrm>
          <a:prstGeom prst="rect">
            <a:avLst/>
          </a:prstGeom>
          <a:noFill/>
        </p:spPr>
        <p:txBody>
          <a:bodyPr wrap="square" rtlCol="0">
            <a:spAutoFit/>
          </a:bodyPr>
          <a:lstStyle/>
          <a:p>
            <a:r>
              <a:rPr lang="en-US" sz="5400" dirty="0"/>
              <a:t>Any Question?</a:t>
            </a:r>
          </a:p>
        </p:txBody>
      </p:sp>
    </p:spTree>
    <p:extLst>
      <p:ext uri="{BB962C8B-B14F-4D97-AF65-F5344CB8AC3E}">
        <p14:creationId xmlns:p14="http://schemas.microsoft.com/office/powerpoint/2010/main" val="120684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9458" y="857250"/>
            <a:ext cx="9218543" cy="5143500"/>
          </a:xfrm>
          <a:prstGeom prst="rect">
            <a:avLst/>
          </a:prstGeom>
        </p:spPr>
      </p:pic>
    </p:spTree>
    <p:extLst>
      <p:ext uri="{BB962C8B-B14F-4D97-AF65-F5344CB8AC3E}">
        <p14:creationId xmlns:p14="http://schemas.microsoft.com/office/powerpoint/2010/main" val="224201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a:blipFill dpi="0" rotWithShape="1">
            <a:blip r:embed="rId2">
              <a:alphaModFix amt="78000"/>
            </a:blip>
            <a:srcRect/>
            <a:stretch>
              <a:fillRect/>
            </a:stretch>
          </a:blipFill>
        </p:grpSpPr>
        <p:sp>
          <p:nvSpPr>
            <p:cNvPr id="6" name="Rectangle 5"/>
            <p:cNvSpPr/>
            <p:nvPr/>
          </p:nvSpPr>
          <p:spPr>
            <a:xfrm>
              <a:off x="0" y="0"/>
              <a:ext cx="12192000" cy="6858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7" name="TextBox 6"/>
            <p:cNvSpPr txBox="1"/>
            <p:nvPr/>
          </p:nvSpPr>
          <p:spPr>
            <a:xfrm>
              <a:off x="1589650" y="1012954"/>
              <a:ext cx="5966460" cy="1077218"/>
            </a:xfrm>
            <a:prstGeom prst="rect">
              <a:avLst/>
            </a:prstGeom>
            <a:grpFill/>
          </p:spPr>
          <p:txBody>
            <a:bodyPr wrap="square" rtlCol="0">
              <a:spAutoFit/>
            </a:bodyPr>
            <a:lstStyle/>
            <a:p>
              <a:r>
                <a:rPr lang="en-US" sz="3200" b="1" dirty="0"/>
                <a:t>What are the basic elements of Graphic Design</a:t>
              </a:r>
              <a:r>
                <a:rPr lang="en-US" sz="3200" b="1" dirty="0" smtClean="0"/>
                <a:t>?</a:t>
              </a:r>
              <a:endParaRPr lang="en-US" sz="3200" b="1" dirty="0"/>
            </a:p>
          </p:txBody>
        </p:sp>
        <p:sp>
          <p:nvSpPr>
            <p:cNvPr id="8" name="TextBox 7"/>
            <p:cNvSpPr txBox="1"/>
            <p:nvPr/>
          </p:nvSpPr>
          <p:spPr>
            <a:xfrm>
              <a:off x="1702191" y="2090172"/>
              <a:ext cx="6234587" cy="3046988"/>
            </a:xfrm>
            <a:prstGeom prst="rect">
              <a:avLst/>
            </a:prstGeom>
            <a:grpFill/>
          </p:spPr>
          <p:txBody>
            <a:bodyPr wrap="square" rtlCol="0">
              <a:spAutoFit/>
            </a:bodyPr>
            <a:lstStyle/>
            <a:p>
              <a:pPr algn="ctr"/>
              <a:r>
                <a:rPr lang="en-US" sz="3200" dirty="0" smtClean="0">
                  <a:solidFill>
                    <a:srgbClr val="C00000"/>
                  </a:solidFill>
                </a:rPr>
                <a:t>Graphic design elements are the basic units that we use to build images and compositions. If a final design were a wall, every brick would be a design element. Let’s explain the most important ones!.</a:t>
              </a:r>
              <a:endParaRPr lang="en-US" sz="3200" b="1" dirty="0">
                <a:solidFill>
                  <a:srgbClr val="C00000"/>
                </a:solidFill>
              </a:endParaRPr>
            </a:p>
          </p:txBody>
        </p:sp>
      </p:grpSp>
    </p:spTree>
    <p:extLst>
      <p:ext uri="{BB962C8B-B14F-4D97-AF65-F5344CB8AC3E}">
        <p14:creationId xmlns:p14="http://schemas.microsoft.com/office/powerpoint/2010/main" val="2686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295" y="281355"/>
            <a:ext cx="9496813" cy="4368533"/>
          </a:xfrm>
          <a:prstGeom prst="rect">
            <a:avLst/>
          </a:prstGeom>
        </p:spPr>
      </p:pic>
      <p:sp>
        <p:nvSpPr>
          <p:cNvPr id="3" name="TextBox 2"/>
          <p:cNvSpPr txBox="1"/>
          <p:nvPr/>
        </p:nvSpPr>
        <p:spPr>
          <a:xfrm>
            <a:off x="1350498" y="4839286"/>
            <a:ext cx="9270610" cy="1569660"/>
          </a:xfrm>
          <a:prstGeom prst="rect">
            <a:avLst/>
          </a:prstGeom>
          <a:noFill/>
        </p:spPr>
        <p:txBody>
          <a:bodyPr wrap="square" rtlCol="0">
            <a:spAutoFit/>
          </a:bodyPr>
          <a:lstStyle/>
          <a:p>
            <a:r>
              <a:rPr lang="en-US" sz="2400" dirty="0"/>
              <a:t>A point is the most fundamental expression of visual representation. Its size and shape might vary. That is why we can perceive a spot as a little part of something bigger or as a shape itself. Our perception depends on the context.</a:t>
            </a:r>
          </a:p>
        </p:txBody>
      </p:sp>
    </p:spTree>
    <p:extLst>
      <p:ext uri="{BB962C8B-B14F-4D97-AF65-F5344CB8AC3E}">
        <p14:creationId xmlns:p14="http://schemas.microsoft.com/office/powerpoint/2010/main" val="10448450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778" y="144152"/>
            <a:ext cx="9804871" cy="4667170"/>
          </a:xfrm>
          <a:prstGeom prst="rect">
            <a:avLst/>
          </a:prstGeom>
        </p:spPr>
      </p:pic>
      <p:sp>
        <p:nvSpPr>
          <p:cNvPr id="3" name="TextBox 2"/>
          <p:cNvSpPr txBox="1"/>
          <p:nvPr/>
        </p:nvSpPr>
        <p:spPr>
          <a:xfrm>
            <a:off x="1617784" y="4811322"/>
            <a:ext cx="9115865" cy="1200329"/>
          </a:xfrm>
          <a:prstGeom prst="rect">
            <a:avLst/>
          </a:prstGeom>
          <a:noFill/>
        </p:spPr>
        <p:txBody>
          <a:bodyPr wrap="square" rtlCol="0">
            <a:spAutoFit/>
          </a:bodyPr>
          <a:lstStyle/>
          <a:p>
            <a:r>
              <a:rPr lang="en-US" sz="2400" dirty="0"/>
              <a:t>A line is a structure composed of several points. Our brain can perceive lines even when there is not an intentional representation. There are different kinds of lines: straight, curved, continuous, discontinuous, etc.</a:t>
            </a:r>
          </a:p>
        </p:txBody>
      </p:sp>
    </p:spTree>
    <p:extLst>
      <p:ext uri="{BB962C8B-B14F-4D97-AF65-F5344CB8AC3E}">
        <p14:creationId xmlns:p14="http://schemas.microsoft.com/office/powerpoint/2010/main" val="1480156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820" y="213917"/>
            <a:ext cx="10366198" cy="4534376"/>
          </a:xfrm>
          <a:prstGeom prst="rect">
            <a:avLst/>
          </a:prstGeom>
        </p:spPr>
      </p:pic>
      <p:sp>
        <p:nvSpPr>
          <p:cNvPr id="4" name="TextBox 3"/>
          <p:cNvSpPr txBox="1"/>
          <p:nvPr/>
        </p:nvSpPr>
        <p:spPr>
          <a:xfrm>
            <a:off x="1012874" y="5205046"/>
            <a:ext cx="10044332" cy="1200329"/>
          </a:xfrm>
          <a:prstGeom prst="rect">
            <a:avLst/>
          </a:prstGeom>
          <a:noFill/>
        </p:spPr>
        <p:txBody>
          <a:bodyPr wrap="square" rtlCol="0">
            <a:spAutoFit/>
          </a:bodyPr>
          <a:lstStyle/>
          <a:p>
            <a:r>
              <a:rPr lang="en-US" sz="2400" dirty="0"/>
              <a:t>Shapes are forms, compositions made of lines combined in different ways. Circles, squares, and triangles are some popular kinds of shapes. These elements can take infinite abstract forms.</a:t>
            </a:r>
          </a:p>
        </p:txBody>
      </p:sp>
    </p:spTree>
    <p:extLst>
      <p:ext uri="{BB962C8B-B14F-4D97-AF65-F5344CB8AC3E}">
        <p14:creationId xmlns:p14="http://schemas.microsoft.com/office/powerpoint/2010/main" val="2483771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43" y="703385"/>
            <a:ext cx="10590349" cy="4321275"/>
          </a:xfrm>
          <a:prstGeom prst="rect">
            <a:avLst/>
          </a:prstGeom>
        </p:spPr>
      </p:pic>
      <p:sp>
        <p:nvSpPr>
          <p:cNvPr id="3" name="TextBox 2"/>
          <p:cNvSpPr txBox="1"/>
          <p:nvPr/>
        </p:nvSpPr>
        <p:spPr>
          <a:xfrm>
            <a:off x="717452" y="703385"/>
            <a:ext cx="2897945" cy="461665"/>
          </a:xfrm>
          <a:prstGeom prst="rect">
            <a:avLst/>
          </a:prstGeom>
          <a:noFill/>
        </p:spPr>
        <p:txBody>
          <a:bodyPr wrap="square" rtlCol="0">
            <a:spAutoFit/>
          </a:bodyPr>
          <a:lstStyle/>
          <a:p>
            <a:r>
              <a:rPr lang="en-US" sz="2400" dirty="0" smtClean="0"/>
              <a:t>Negative Space</a:t>
            </a:r>
            <a:endParaRPr lang="en-US" sz="2400" dirty="0"/>
          </a:p>
        </p:txBody>
      </p:sp>
      <p:sp>
        <p:nvSpPr>
          <p:cNvPr id="4" name="TextBox 3"/>
          <p:cNvSpPr txBox="1"/>
          <p:nvPr/>
        </p:nvSpPr>
        <p:spPr>
          <a:xfrm>
            <a:off x="1139483" y="5134708"/>
            <a:ext cx="9889588" cy="1200329"/>
          </a:xfrm>
          <a:prstGeom prst="rect">
            <a:avLst/>
          </a:prstGeom>
          <a:noFill/>
        </p:spPr>
        <p:txBody>
          <a:bodyPr wrap="square" rtlCol="0">
            <a:spAutoFit/>
          </a:bodyPr>
          <a:lstStyle/>
          <a:p>
            <a:r>
              <a:rPr lang="en-US" sz="2400" dirty="0"/>
              <a:t>This term is the scientific name of the background. In any composition, shapes lay on a surface. It can be full or empty, and its size can change depending on the design.</a:t>
            </a:r>
          </a:p>
        </p:txBody>
      </p:sp>
    </p:spTree>
    <p:extLst>
      <p:ext uri="{BB962C8B-B14F-4D97-AF65-F5344CB8AC3E}">
        <p14:creationId xmlns:p14="http://schemas.microsoft.com/office/powerpoint/2010/main" val="281634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724" y="490765"/>
            <a:ext cx="10353670" cy="4629159"/>
          </a:xfrm>
          <a:prstGeom prst="rect">
            <a:avLst/>
          </a:prstGeom>
        </p:spPr>
      </p:pic>
      <p:sp>
        <p:nvSpPr>
          <p:cNvPr id="3" name="TextBox 2"/>
          <p:cNvSpPr txBox="1"/>
          <p:nvPr/>
        </p:nvSpPr>
        <p:spPr>
          <a:xfrm>
            <a:off x="1069145" y="886265"/>
            <a:ext cx="2897944" cy="461665"/>
          </a:xfrm>
          <a:prstGeom prst="rect">
            <a:avLst/>
          </a:prstGeom>
          <a:noFill/>
        </p:spPr>
        <p:txBody>
          <a:bodyPr wrap="square" rtlCol="0">
            <a:spAutoFit/>
          </a:bodyPr>
          <a:lstStyle/>
          <a:p>
            <a:r>
              <a:rPr lang="en-US" sz="2400" dirty="0" smtClean="0"/>
              <a:t>Color</a:t>
            </a:r>
            <a:endParaRPr lang="en-US" sz="2400" dirty="0"/>
          </a:p>
        </p:txBody>
      </p:sp>
      <p:sp>
        <p:nvSpPr>
          <p:cNvPr id="4" name="TextBox 3"/>
          <p:cNvSpPr txBox="1"/>
          <p:nvPr/>
        </p:nvSpPr>
        <p:spPr>
          <a:xfrm>
            <a:off x="801859" y="4730594"/>
            <a:ext cx="10086535" cy="1569660"/>
          </a:xfrm>
          <a:prstGeom prst="rect">
            <a:avLst/>
          </a:prstGeom>
          <a:noFill/>
        </p:spPr>
        <p:txBody>
          <a:bodyPr wrap="square" rtlCol="0">
            <a:spAutoFit/>
          </a:bodyPr>
          <a:lstStyle/>
          <a:p>
            <a:r>
              <a:rPr lang="en-US" sz="2400" dirty="0"/>
              <a:t>Color is the most noticeable element of graphic design. We relate it to emotions, and it has a significant impact on perception. You can work with it by combining different palettes. It is also possible to change its saturation, tint, or shadows to change the aspect of a design.</a:t>
            </a:r>
          </a:p>
        </p:txBody>
      </p:sp>
    </p:spTree>
    <p:extLst>
      <p:ext uri="{BB962C8B-B14F-4D97-AF65-F5344CB8AC3E}">
        <p14:creationId xmlns:p14="http://schemas.microsoft.com/office/powerpoint/2010/main" val="4109534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Types Of Graphic Design</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52650" y="3129559"/>
            <a:ext cx="3886200" cy="1457325"/>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345244" y="2820437"/>
            <a:ext cx="1815552" cy="2347463"/>
          </a:xfrm>
        </p:spPr>
      </p:pic>
      <p:sp>
        <p:nvSpPr>
          <p:cNvPr id="6" name="TextBox 5"/>
          <p:cNvSpPr txBox="1"/>
          <p:nvPr/>
        </p:nvSpPr>
        <p:spPr>
          <a:xfrm>
            <a:off x="2455179" y="2543437"/>
            <a:ext cx="3171038" cy="369332"/>
          </a:xfrm>
          <a:prstGeom prst="rect">
            <a:avLst/>
          </a:prstGeom>
          <a:noFill/>
        </p:spPr>
        <p:txBody>
          <a:bodyPr wrap="square" rtlCol="0">
            <a:spAutoFit/>
          </a:bodyPr>
          <a:lstStyle/>
          <a:p>
            <a:pPr algn="ctr"/>
            <a:r>
              <a:rPr lang="en-US" dirty="0"/>
              <a:t>Raster Graphic</a:t>
            </a:r>
          </a:p>
        </p:txBody>
      </p:sp>
      <p:sp>
        <p:nvSpPr>
          <p:cNvPr id="8" name="TextBox 7"/>
          <p:cNvSpPr txBox="1"/>
          <p:nvPr/>
        </p:nvSpPr>
        <p:spPr>
          <a:xfrm>
            <a:off x="7186570" y="2499395"/>
            <a:ext cx="2132901" cy="369332"/>
          </a:xfrm>
          <a:prstGeom prst="rect">
            <a:avLst/>
          </a:prstGeom>
          <a:noFill/>
        </p:spPr>
        <p:txBody>
          <a:bodyPr wrap="square" rtlCol="0">
            <a:spAutoFit/>
          </a:bodyPr>
          <a:lstStyle/>
          <a:p>
            <a:pPr algn="ctr"/>
            <a:r>
              <a:rPr lang="en-US" dirty="0"/>
              <a:t>Vector Graphic</a:t>
            </a:r>
          </a:p>
        </p:txBody>
      </p:sp>
      <p:cxnSp>
        <p:nvCxnSpPr>
          <p:cNvPr id="12" name="Straight Connector 11"/>
          <p:cNvCxnSpPr/>
          <p:nvPr/>
        </p:nvCxnSpPr>
        <p:spPr>
          <a:xfrm>
            <a:off x="1524000" y="2341972"/>
            <a:ext cx="914400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59951" y="2341972"/>
            <a:ext cx="0" cy="3658778"/>
          </a:xfrm>
          <a:prstGeom prst="line">
            <a:avLst/>
          </a:prstGeom>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flipH="1">
            <a:off x="1622722" y="4804941"/>
            <a:ext cx="4737229" cy="1323439"/>
          </a:xfrm>
          <a:prstGeom prst="rect">
            <a:avLst/>
          </a:prstGeom>
          <a:noFill/>
        </p:spPr>
        <p:txBody>
          <a:bodyPr wrap="square" rtlCol="0">
            <a:spAutoFit/>
          </a:bodyPr>
          <a:lstStyle/>
          <a:p>
            <a:pPr algn="ctr"/>
            <a:r>
              <a:rPr lang="en-US" sz="1600" b="1" dirty="0"/>
              <a:t>In computer graphics and digital photography, a raster graphics represents a two-dimensional picture as a rectangular matrix or grid of square pixels, viewable via a computer display, paper, or other display medium.</a:t>
            </a:r>
          </a:p>
        </p:txBody>
      </p:sp>
      <p:sp>
        <p:nvSpPr>
          <p:cNvPr id="23" name="TextBox 22"/>
          <p:cNvSpPr txBox="1"/>
          <p:nvPr/>
        </p:nvSpPr>
        <p:spPr>
          <a:xfrm>
            <a:off x="6359950" y="4804941"/>
            <a:ext cx="4308050" cy="1077218"/>
          </a:xfrm>
          <a:prstGeom prst="rect">
            <a:avLst/>
          </a:prstGeom>
          <a:noFill/>
        </p:spPr>
        <p:txBody>
          <a:bodyPr wrap="square" rtlCol="0">
            <a:spAutoFit/>
          </a:bodyPr>
          <a:lstStyle/>
          <a:p>
            <a:pPr algn="ctr"/>
            <a:r>
              <a:rPr lang="en-US" sz="1600" b="1" dirty="0"/>
              <a:t>Vector graphics is a form of computer graphics in which visual images are created directly from geometric shapes defined on a Cartesian plane, such as points, lines, curves and polygons.</a:t>
            </a:r>
          </a:p>
        </p:txBody>
      </p:sp>
    </p:spTree>
    <p:extLst>
      <p:ext uri="{BB962C8B-B14F-4D97-AF65-F5344CB8AC3E}">
        <p14:creationId xmlns:p14="http://schemas.microsoft.com/office/powerpoint/2010/main" val="108625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512</TotalTime>
  <Words>702</Words>
  <Application>Microsoft Office PowerPoint</Application>
  <PresentationFormat>Widescreen</PresentationFormat>
  <Paragraphs>46</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inherit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Graphic Design</vt:lpstr>
      <vt:lpstr>PowerPoint Presentation</vt:lpstr>
      <vt:lpstr>PowerPoint Presentation</vt:lpstr>
      <vt:lpstr>When should you use raster or vector?</vt:lpstr>
      <vt:lpstr>PowerPoint Presentation</vt:lpstr>
      <vt:lpstr>PowerPoint Presentation</vt:lpstr>
      <vt:lpstr>PowerPoint Presentation</vt:lpstr>
      <vt:lpstr>Software For Graphic Design</vt:lpstr>
      <vt:lpstr>What we learn</vt:lpstr>
      <vt:lpstr>PowerPoint Presentation</vt:lpstr>
      <vt:lpstr>Flyer Design</vt:lpstr>
      <vt:lpstr>Ai Portrait</vt:lpstr>
      <vt:lpstr>PowerPoint Presentation</vt:lpstr>
      <vt:lpstr>Banner Design</vt:lpstr>
      <vt:lpstr>Image Manipulation</vt:lpstr>
      <vt:lpstr>UI/UX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Reza</cp:lastModifiedBy>
  <cp:revision>34</cp:revision>
  <dcterms:created xsi:type="dcterms:W3CDTF">2023-09-02T08:08:56Z</dcterms:created>
  <dcterms:modified xsi:type="dcterms:W3CDTF">2024-08-20T07:18:55Z</dcterms:modified>
</cp:coreProperties>
</file>